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1.xml" ContentType="application/vnd.openxmlformats-officedocument.presentationml.tags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ags/tag2.xml" ContentType="application/vnd.openxmlformats-officedocument.presentationml.tags+xml"/>
  <Override PartName="/ppt/theme/themeOverride9.xml" ContentType="application/vnd.openxmlformats-officedocument.themeOverride+xml"/>
  <Override PartName="/ppt/tags/tag3.xml" ContentType="application/vnd.openxmlformats-officedocument.presentationml.tags+xml"/>
  <Override PartName="/ppt/theme/themeOverride10.xml" ContentType="application/vnd.openxmlformats-officedocument.themeOverride+xml"/>
  <Override PartName="/ppt/tags/tag4.xml" ContentType="application/vnd.openxmlformats-officedocument.presentationml.tags+xml"/>
  <Override PartName="/ppt/theme/themeOverride11.xml" ContentType="application/vnd.openxmlformats-officedocument.themeOverride+xml"/>
  <Override PartName="/ppt/tags/tag5.xml" ContentType="application/vnd.openxmlformats-officedocument.presentationml.tags+xml"/>
  <Override PartName="/ppt/theme/themeOverride12.xml" ContentType="application/vnd.openxmlformats-officedocument.themeOverride+xml"/>
  <Override PartName="/ppt/tags/tag6.xml" ContentType="application/vnd.openxmlformats-officedocument.presentationml.tags+xml"/>
  <Override PartName="/ppt/theme/themeOverride1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18"/>
  </p:notesMasterIdLst>
  <p:handoutMasterIdLst>
    <p:handoutMasterId r:id="rId19"/>
  </p:handoutMasterIdLst>
  <p:sldIdLst>
    <p:sldId id="290" r:id="rId3"/>
    <p:sldId id="258" r:id="rId4"/>
    <p:sldId id="386" r:id="rId5"/>
    <p:sldId id="446" r:id="rId6"/>
    <p:sldId id="447" r:id="rId7"/>
    <p:sldId id="448" r:id="rId8"/>
    <p:sldId id="449" r:id="rId9"/>
    <p:sldId id="450" r:id="rId10"/>
    <p:sldId id="451" r:id="rId11"/>
    <p:sldId id="452" r:id="rId12"/>
    <p:sldId id="453" r:id="rId13"/>
    <p:sldId id="454" r:id="rId14"/>
    <p:sldId id="455" r:id="rId15"/>
    <p:sldId id="456" r:id="rId16"/>
    <p:sldId id="415" r:id="rId17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5CB5"/>
    <a:srgbClr val="0530BB"/>
    <a:srgbClr val="034ABD"/>
    <a:srgbClr val="130868"/>
    <a:srgbClr val="210DB3"/>
    <a:srgbClr val="106F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67" d="100"/>
          <a:sy n="67" d="100"/>
        </p:scale>
        <p:origin x="-147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pos="2160"/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59B0B-27CB-4279-84EE-13F34D832C20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6A9-DE9C-4C0F-8CC5-C706728E934F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37A1E-E215-416E-8D25-5F336D5B557C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8B5B-8A46-412C-A2D2-8F2B1B2EC62B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2D1A0-E9CE-4C54-8D41-8DBB9F509117}" type="datetime1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4E1B4-9FAF-4C2A-A5AC-8C7F175CBD59}" type="datetime1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06DEF-8BC5-4D1A-A84F-BC32AA802BDD}" type="datetime1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8A3B-8A96-493A-9055-E95E174A1B57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>
                <a:cs typeface="B Titr" panose="00000700000000000000" pitchFamily="2" charset="-78"/>
              </a:rPr>
              <a:t>Microprocessors and Assembly Language, Spring 2020, 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6010-06C4-4772-A873-F0169484628B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8C875-1C6F-4BBA-A49D-A655DE5157F6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C28B-237A-4A16-A330-F744D93506D6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4/28/2020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10.m4a"/><Relationship Id="rId7" Type="http://schemas.openxmlformats.org/officeDocument/2006/relationships/image" Target="../media/image9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.png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2.png"/><Relationship Id="rId4" Type="http://schemas.openxmlformats.org/officeDocument/2006/relationships/audio" Target="../media/media10.m4a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1.m4a"/><Relationship Id="rId7" Type="http://schemas.openxmlformats.org/officeDocument/2006/relationships/image" Target="../media/image13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7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3.m4a"/><Relationship Id="rId7" Type="http://schemas.openxmlformats.org/officeDocument/2006/relationships/image" Target="../media/image14.png"/><Relationship Id="rId2" Type="http://schemas.openxmlformats.org/officeDocument/2006/relationships/tags" Target="../tags/tag5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14.m4a"/><Relationship Id="rId7" Type="http://schemas.openxmlformats.org/officeDocument/2006/relationships/image" Target="../media/image15.png"/><Relationship Id="rId2" Type="http://schemas.openxmlformats.org/officeDocument/2006/relationships/tags" Target="../tags/tag6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4.m4a"/><Relationship Id="rId9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7" Type="http://schemas.openxmlformats.org/officeDocument/2006/relationships/image" Target="../media/image4.png"/><Relationship Id="rId2" Type="http://schemas.openxmlformats.org/officeDocument/2006/relationships/tags" Target="../tags/tag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4.png"/><Relationship Id="rId2" Type="http://schemas.microsoft.com/office/2007/relationships/media" Target="../media/media5.m4a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4.png"/><Relationship Id="rId2" Type="http://schemas.microsoft.com/office/2007/relationships/media" Target="../media/media6.m4a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4.png"/><Relationship Id="rId2" Type="http://schemas.microsoft.com/office/2007/relationships/media" Target="../media/media7.m4a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4.png"/><Relationship Id="rId2" Type="http://schemas.microsoft.com/office/2007/relationships/media" Target="../media/media8.m4a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4.png"/><Relationship Id="rId2" Type="http://schemas.microsoft.com/office/2007/relationships/media" Target="../media/media9.m4a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Language</a:t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2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Lecture 10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40"/>
    </mc:Choice>
    <mc:Fallback xmlns="">
      <p:transition spd="slow" advTm="16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Baud Rate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7596" y="4191001"/>
            <a:ext cx="4247804" cy="17960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2400" y="1343715"/>
            <a:ext cx="3262313" cy="79474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95400" y="2218492"/>
            <a:ext cx="6293644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</a:rPr>
              <a:t>Fractional Baud Rate: </a:t>
            </a:r>
            <a:r>
              <a:rPr lang="en-US" b="1" dirty="0">
                <a:solidFill>
                  <a:srgbClr val="000000"/>
                </a:solidFill>
              </a:rPr>
              <a:t>Program the FP field in the US_BRGR </a:t>
            </a:r>
            <a:br>
              <a:rPr lang="en-US" dirty="0">
                <a:solidFill>
                  <a:srgbClr val="000000"/>
                </a:solidFill>
              </a:rPr>
            </a:b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39507" y="2552968"/>
            <a:ext cx="3889893" cy="102843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52980" y="1054186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Asynchronous Mode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52980" y="3388379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Synchronous Mode</a:t>
            </a:r>
            <a:endParaRPr lang="en-US" sz="2400" dirty="0">
              <a:solidFill>
                <a:srgbClr val="000000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1238" y="4182184"/>
            <a:ext cx="3548062" cy="94849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3333933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07839"/>
    </mc:Choice>
    <mc:Fallback xmlns="">
      <p:transition spd="slow" advTm="307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8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Data Transmission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sp>
        <p:nvSpPr>
          <p:cNvPr id="8" name="Rectangle 7"/>
          <p:cNvSpPr/>
          <p:nvPr/>
        </p:nvSpPr>
        <p:spPr>
          <a:xfrm>
            <a:off x="419100" y="1219200"/>
            <a:ext cx="8434388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</a:rPr>
              <a:t>The transmitter performs the same in synchronous and asynchronous modes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One start bit, up to 9 data bits, one optional parity bit and up to two stop bits are successively shifted out on the TXD pin at each falling edge of the programmed serial clock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</a:rPr>
              <a:t>Manchester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</a:rPr>
              <a:t>To enable this mode, MAN=1 field in the US_MR 	</a:t>
            </a:r>
            <a:br>
              <a:rPr lang="en-US" dirty="0">
                <a:solidFill>
                  <a:srgbClr val="000000"/>
                </a:solidFill>
              </a:rPr>
            </a:b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355" y="4114800"/>
            <a:ext cx="7682845" cy="1524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5564716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24778"/>
    </mc:Choice>
    <mc:Fallback xmlns="">
      <p:transition spd="slow" advTm="324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Data Transmission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12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sp>
        <p:nvSpPr>
          <p:cNvPr id="8" name="Rectangle 7"/>
          <p:cNvSpPr/>
          <p:nvPr/>
        </p:nvSpPr>
        <p:spPr>
          <a:xfrm>
            <a:off x="419100" y="1219200"/>
            <a:ext cx="8434388" cy="388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</a:rPr>
              <a:t>Asynchronous Receiver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</a:rPr>
              <a:t>Oversampling either 16 or 8 times the Baud Rate clock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Depending on the OVER bit in the US_MR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</a:rPr>
              <a:t>Synchronous Receiver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The receiver samples on each rising edge of the Baud Rate Clock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If a low level is detected, it is considered as a start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Synchronous mode operations provide a high speed transfer capability</a:t>
            </a:r>
            <a:br>
              <a:rPr lang="en-US" sz="1600" dirty="0">
                <a:solidFill>
                  <a:srgbClr val="000000"/>
                </a:solidFill>
              </a:rPr>
            </a:br>
            <a:endParaRPr lang="en-US" sz="16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2617817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01615"/>
    </mc:Choice>
    <mc:Fallback xmlns="">
      <p:transition spd="slow" advTm="101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Hardware Handshaking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sp>
        <p:nvSpPr>
          <p:cNvPr id="8" name="Rectangle 7"/>
          <p:cNvSpPr/>
          <p:nvPr/>
        </p:nvSpPr>
        <p:spPr>
          <a:xfrm>
            <a:off x="419100" y="1219200"/>
            <a:ext cx="8434388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</a:rPr>
              <a:t>Receiver operation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The RTS (Request To Send) pin is driven high if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The  receiver is disabled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The status RXBUFF (Receive Buffer Full) is high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The remote device does not start transmitting while its CTS pin (driven by RTS) is high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When the receiver is enabled, the RTS falls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</a:rPr>
              <a:t>Indicating to the remote device that it can start transmitting</a:t>
            </a:r>
            <a:br>
              <a:rPr lang="en-US" b="1" dirty="0">
                <a:solidFill>
                  <a:srgbClr val="000000"/>
                </a:solidFill>
              </a:rPr>
            </a:br>
            <a:r>
              <a:rPr lang="en-US" b="1" dirty="0">
                <a:solidFill>
                  <a:srgbClr val="000000"/>
                </a:solidFill>
              </a:rPr>
              <a:t>					</a:t>
            </a:r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19400" y="4191000"/>
            <a:ext cx="3859116" cy="167163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8118074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88420"/>
    </mc:Choice>
    <mc:Fallback xmlns="">
      <p:transition spd="slow" advTm="288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Hardware Handshaking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sp>
        <p:nvSpPr>
          <p:cNvPr id="8" name="Rectangle 7"/>
          <p:cNvSpPr/>
          <p:nvPr/>
        </p:nvSpPr>
        <p:spPr>
          <a:xfrm>
            <a:off x="419100" y="1219200"/>
            <a:ext cx="84343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b="1" dirty="0">
                <a:solidFill>
                  <a:srgbClr val="000000"/>
                </a:solidFill>
              </a:rPr>
            </a:br>
            <a:r>
              <a:rPr lang="en-US" b="1" dirty="0">
                <a:solidFill>
                  <a:srgbClr val="000000"/>
                </a:solidFill>
              </a:rPr>
              <a:t>					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9601" y="1542365"/>
            <a:ext cx="8256197" cy="1836993"/>
          </a:xfrm>
          <a:prstGeom prst="rect">
            <a:avLst/>
          </a:prstGeom>
          <a:noFill/>
          <a:ln>
            <a:noFill/>
            <a:prstDash val="sysDot"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68812" y="4612268"/>
            <a:ext cx="4806375" cy="9797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62025" y="1828800"/>
            <a:ext cx="685800" cy="533400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114425" y="2362200"/>
            <a:ext cx="485775" cy="533400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724025" y="1475690"/>
            <a:ext cx="242888" cy="533400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19399" y="1475690"/>
            <a:ext cx="176213" cy="533400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971799" y="1476378"/>
            <a:ext cx="176213" cy="533400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059905" y="1562104"/>
            <a:ext cx="978695" cy="357185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343400" y="2971800"/>
            <a:ext cx="228599" cy="357185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325144" y="2538415"/>
            <a:ext cx="228599" cy="357185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638800" y="2971800"/>
            <a:ext cx="228599" cy="357185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676900" y="2538414"/>
            <a:ext cx="228599" cy="357185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162800" y="1828800"/>
            <a:ext cx="721013" cy="541572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3242335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11090"/>
    </mc:Choice>
    <mc:Fallback xmlns="">
      <p:transition spd="slow" advTm="411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/>
              <a:t>The End </a:t>
            </a:r>
            <a:r>
              <a:rPr lang="en-US" sz="3200" b="1" dirty="0"/>
              <a:t>(for now)</a:t>
            </a:r>
            <a:r>
              <a:rPr lang="en-US" sz="4000" b="1" dirty="0"/>
              <a:t>!</a:t>
            </a:r>
            <a:endParaRPr lang="en-US" sz="3200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5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5082"/>
    </mc:Choice>
    <mc:Fallback xmlns="">
      <p:transition spd="slow" advTm="75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cs typeface="B Nazanin" pitchFamily="2" charset="-78"/>
              </a:rPr>
              <a:t>Atmel | SMART ARM-based MCU DATASHEET, SAM3X / SAM3A Series, Atmel-11057C-ATARM-SAM3X-SAM3A-Datasheet_23-Mar-15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92"/>
    </mc:Choice>
    <mc:Fallback xmlns="">
      <p:transition spd="slow" advTm="13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" y="2667000"/>
            <a:ext cx="8458200" cy="1668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/>
              <a:t>Universal Synchronous Asynchronous Receiver/Transmitter (USART)</a:t>
            </a:r>
            <a:endParaRPr lang="en-US" sz="3600" b="1" baseline="30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05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7775"/>
    </mc:Choice>
    <mc:Fallback xmlns="">
      <p:transition spd="slow" advTm="47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USART Characteristics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458200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5- to 9-bit Full-duplex Synchronous or Asynchronous Communications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1, 1.5 or 2 Stop Bits in Asynchronous Mode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1 or 2 Stop Bits in Synchronous Mode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Configurable MSB- or LSB-first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By 8 or by 16 Over-sampling Receiver Frequency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Optional Hardware Handshaking RTS-CTS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RS485 with Driver Control Signal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SPI Mode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LIN Mode (USART0 only)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b="1" dirty="0"/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82278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00049"/>
    </mc:Choice>
    <mc:Fallback xmlns="">
      <p:transition spd="slow" advTm="300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USART Block Diagram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0200" y="914400"/>
            <a:ext cx="5916252" cy="50292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301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86023"/>
    </mc:Choice>
    <mc:Fallback xmlns="">
      <p:transition spd="slow" advTm="186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I/O Lines Description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7187" y="1752599"/>
            <a:ext cx="8329613" cy="301786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369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36077"/>
    </mc:Choice>
    <mc:Fallback xmlns="">
      <p:transition spd="slow" advTm="236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I/O Lines Description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2599" y="897523"/>
            <a:ext cx="5608551" cy="513468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36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39359"/>
    </mc:Choice>
    <mc:Fallback xmlns="">
      <p:transition spd="slow" advTm="239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Interrupt Peripheral IDs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/>
          <a:srcRect t="1381"/>
          <a:stretch/>
        </p:blipFill>
        <p:spPr>
          <a:xfrm>
            <a:off x="2362200" y="2215027"/>
            <a:ext cx="4191000" cy="228077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3103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01849"/>
    </mc:Choice>
    <mc:Fallback xmlns="">
      <p:transition spd="slow" advTm="101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Baud Rate Generator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>
                <a:cs typeface="B Titr" panose="00000700000000000000" pitchFamily="2" charset="-78"/>
              </a:rPr>
              <a:t>Microprocessors and Assembly Language, Spring 2020, AUT, Tehran, Iran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br>
              <a:rPr lang="en-US" sz="2000" dirty="0"/>
            </a:br>
            <a:br>
              <a:rPr lang="en-US" sz="2000" dirty="0"/>
            </a:b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6091535"/>
            <a:ext cx="8305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Ch. 35: Atmel | SMART ARM-based MCU DATASHEET, SAM3X / SAM3A Series, Atmel-11057C-ATARM-SAM3X-SAM3A-Datasheet_23-Mar-15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216" y="1828800"/>
            <a:ext cx="7639567" cy="323012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7500" y="5297269"/>
            <a:ext cx="83693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If selected, the frequency of the signal provided on SCK must be at least</a:t>
            </a:r>
            <a:r>
              <a:rPr lang="fa-IR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3 times lower than MCK in USART mode, or 6 in SPI mode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926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60131"/>
    </mc:Choice>
    <mc:Fallback xmlns="">
      <p:transition spd="slow" advTm="560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9|23.9|30.5|9.3|18.3|43.1|38.6|28|3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8.6|25|137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2|64.9|90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5.4|11.3|12.7|2.8|23.2|18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9|6.8|14.9|63.3|101.1|56.8|6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|47.1|5.7|50.2|51.4|1.2|2.1|30.4|29.6|33.8|16.4|50.5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39552</TotalTime>
  <Words>823</Words>
  <Application>Microsoft Office PowerPoint</Application>
  <PresentationFormat>On-screen Show (4:3)</PresentationFormat>
  <Paragraphs>103</Paragraphs>
  <Slides>15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Times New Roman</vt:lpstr>
      <vt:lpstr>Verdana</vt:lpstr>
      <vt:lpstr>Wingdings 2</vt:lpstr>
      <vt:lpstr>Office Theme</vt:lpstr>
      <vt:lpstr>Aspect</vt:lpstr>
      <vt:lpstr>Microprocessors and Assembly Language  Spring 2020</vt:lpstr>
      <vt:lpstr>Copyright Notice</vt:lpstr>
      <vt:lpstr>PowerPoint Presentation</vt:lpstr>
      <vt:lpstr>USART Characteristics</vt:lpstr>
      <vt:lpstr>USART Block Diagram</vt:lpstr>
      <vt:lpstr>I/O Lines Description</vt:lpstr>
      <vt:lpstr>I/O Lines Description</vt:lpstr>
      <vt:lpstr>Interrupt Peripheral IDs</vt:lpstr>
      <vt:lpstr>Baud Rate Generator</vt:lpstr>
      <vt:lpstr>Baud Rate</vt:lpstr>
      <vt:lpstr>Data Transmission</vt:lpstr>
      <vt:lpstr>Data Transmission</vt:lpstr>
      <vt:lpstr>Hardware Handshaking</vt:lpstr>
      <vt:lpstr>Hardware Handshaking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Arya Varaste</cp:lastModifiedBy>
  <cp:revision>798</cp:revision>
  <cp:lastPrinted>2017-02-07T08:08:08Z</cp:lastPrinted>
  <dcterms:created xsi:type="dcterms:W3CDTF">2006-08-16T00:00:00Z</dcterms:created>
  <dcterms:modified xsi:type="dcterms:W3CDTF">2020-04-28T13:36:56Z</dcterms:modified>
</cp:coreProperties>
</file>